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0" r:id="rId5"/>
    <p:sldId id="261" r:id="rId6"/>
    <p:sldId id="262" r:id="rId7"/>
    <p:sldId id="263"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0" d="100"/>
          <a:sy n="110" d="100"/>
        </p:scale>
        <p:origin x="164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FD47CB-7310-7245-875A-21C32257F433}" type="datetimeFigureOut">
              <a:rPr lang="en-US" smtClean="0"/>
              <a:t>7/6/2015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185614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FD47CB-7310-7245-875A-21C32257F433}" type="datetimeFigureOut">
              <a:rPr lang="en-US" smtClean="0"/>
              <a:t>7/6/2015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3684486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FD47CB-7310-7245-875A-21C32257F433}" type="datetimeFigureOut">
              <a:rPr lang="en-US" smtClean="0"/>
              <a:t>7/6/2015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576025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FD47CB-7310-7245-875A-21C32257F433}" type="datetimeFigureOut">
              <a:rPr lang="en-US" smtClean="0"/>
              <a:t>7/6/2015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4087818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FD47CB-7310-7245-875A-21C32257F433}" type="datetimeFigureOut">
              <a:rPr lang="en-US" smtClean="0"/>
              <a:t>7/6/2015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587709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FD47CB-7310-7245-875A-21C32257F433}" type="datetimeFigureOut">
              <a:rPr lang="en-US" smtClean="0"/>
              <a:t>7/6/2015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4140243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FD47CB-7310-7245-875A-21C32257F433}" type="datetimeFigureOut">
              <a:rPr lang="en-US" smtClean="0"/>
              <a:t>7/6/2015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229077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FD47CB-7310-7245-875A-21C32257F433}" type="datetimeFigureOut">
              <a:rPr lang="en-US" smtClean="0"/>
              <a:t>7/6/2015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1006830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FD47CB-7310-7245-875A-21C32257F433}" type="datetimeFigureOut">
              <a:rPr lang="en-US" smtClean="0"/>
              <a:t>7/6/2015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606144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FD47CB-7310-7245-875A-21C32257F433}" type="datetimeFigureOut">
              <a:rPr lang="en-US" smtClean="0"/>
              <a:t>7/6/2015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3109394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FD47CB-7310-7245-875A-21C32257F433}" type="datetimeFigureOut">
              <a:rPr lang="en-US" smtClean="0"/>
              <a:t>7/6/2015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2483592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FD47CB-7310-7245-875A-21C32257F433}" type="datetimeFigureOut">
              <a:rPr lang="en-US" smtClean="0"/>
              <a:t>7/6/2015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BEF63-AAD8-D440-8F7B-6D6B79EF83FC}" type="slidenum">
              <a:rPr lang="en-US" smtClean="0"/>
              <a:t>‹N°›</a:t>
            </a:fld>
            <a:endParaRPr lang="en-US"/>
          </a:p>
        </p:txBody>
      </p:sp>
    </p:spTree>
    <p:extLst>
      <p:ext uri="{BB962C8B-B14F-4D97-AF65-F5344CB8AC3E}">
        <p14:creationId xmlns:p14="http://schemas.microsoft.com/office/powerpoint/2010/main" val="702269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5102" y="4642452"/>
            <a:ext cx="7977364" cy="1752600"/>
          </a:xfrm>
        </p:spPr>
        <p:txBody>
          <a:bodyPr/>
          <a:lstStyle/>
          <a:p>
            <a:r>
              <a:rPr lang="en-US" b="1" dirty="0" smtClean="0">
                <a:latin typeface="+mj-lt"/>
              </a:rPr>
              <a:t>Plan </a:t>
            </a:r>
            <a:r>
              <a:rPr lang="en-US" b="1" dirty="0" err="1" smtClean="0">
                <a:latin typeface="+mj-lt"/>
              </a:rPr>
              <a:t>Estratégico</a:t>
            </a:r>
            <a:r>
              <a:rPr lang="en-US" b="1" dirty="0" smtClean="0">
                <a:latin typeface="+mj-lt"/>
              </a:rPr>
              <a:t> para la FCI</a:t>
            </a:r>
            <a:endParaRPr lang="en-US" b="1" dirty="0" smtClean="0">
              <a:latin typeface="+mj-lt"/>
            </a:endParaRPr>
          </a:p>
          <a:p>
            <a:r>
              <a:rPr lang="en-US" sz="2400" dirty="0" smtClean="0"/>
              <a:t>Un </a:t>
            </a:r>
            <a:r>
              <a:rPr lang="en-US" sz="2400" dirty="0" smtClean="0"/>
              <a:t>Plan </a:t>
            </a:r>
            <a:r>
              <a:rPr lang="en-US" sz="2400" dirty="0" smtClean="0"/>
              <a:t>para el </a:t>
            </a:r>
            <a:r>
              <a:rPr lang="en-US" sz="2400" dirty="0" err="1" smtClean="0"/>
              <a:t>Futuro</a:t>
            </a:r>
            <a:r>
              <a:rPr lang="en-US" sz="2400" dirty="0" smtClean="0"/>
              <a:t>, un </a:t>
            </a:r>
            <a:r>
              <a:rPr lang="en-US" sz="2400" dirty="0" smtClean="0"/>
              <a:t>Plan </a:t>
            </a:r>
            <a:r>
              <a:rPr lang="en-US" sz="2400" dirty="0" smtClean="0"/>
              <a:t>para los </a:t>
            </a:r>
            <a:r>
              <a:rPr lang="en-US" sz="2400" dirty="0" err="1" smtClean="0"/>
              <a:t>Perros</a:t>
            </a:r>
            <a:r>
              <a:rPr lang="en-US" sz="2400" dirty="0" smtClean="0"/>
              <a:t> del </a:t>
            </a:r>
            <a:r>
              <a:rPr lang="en-US" sz="2400" dirty="0" err="1" smtClean="0"/>
              <a:t>Mundo</a:t>
            </a:r>
            <a:r>
              <a:rPr lang="en-US" sz="2400" dirty="0" smtClean="0"/>
              <a:t> </a:t>
            </a:r>
            <a:r>
              <a:rPr lang="en-US" sz="2400" dirty="0" err="1" smtClean="0"/>
              <a:t>Entero</a:t>
            </a:r>
            <a:endParaRPr lang="en-US" sz="2400" dirty="0"/>
          </a:p>
        </p:txBody>
      </p:sp>
      <p:pic>
        <p:nvPicPr>
          <p:cNvPr id="4" name="Picture 3" descr="FCI-AGENDA-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869" y="756253"/>
            <a:ext cx="7430718" cy="3638575"/>
          </a:xfrm>
          <a:prstGeom prst="rect">
            <a:avLst/>
          </a:prstGeom>
        </p:spPr>
      </p:pic>
    </p:spTree>
    <p:extLst>
      <p:ext uri="{BB962C8B-B14F-4D97-AF65-F5344CB8AC3E}">
        <p14:creationId xmlns:p14="http://schemas.microsoft.com/office/powerpoint/2010/main" val="2153630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2481" y="470877"/>
            <a:ext cx="4620163" cy="5897860"/>
          </a:xfrm>
        </p:spPr>
        <p:txBody>
          <a:bodyPr>
            <a:noAutofit/>
          </a:bodyPr>
          <a:lstStyle/>
          <a:p>
            <a:r>
              <a:rPr lang="es-ES" sz="1600" dirty="0">
                <a:latin typeface="Century Gothic" panose="020B0502020202020204" pitchFamily="34" charset="0"/>
              </a:rPr>
              <a:t>La Agenda de la FCI 2020 será un plan estratégico y detallado para guiar a la FCI durante los próximos 5 años</a:t>
            </a:r>
            <a:r>
              <a:rPr lang="es-ES" sz="1600" dirty="0" smtClean="0">
                <a:latin typeface="Century Gothic" panose="020B0502020202020204" pitchFamily="34" charset="0"/>
              </a:rPr>
              <a:t>.</a:t>
            </a:r>
          </a:p>
          <a:p>
            <a:endParaRPr lang="fr-BE" sz="1600" dirty="0">
              <a:latin typeface="Century Gothic" panose="020B0502020202020204" pitchFamily="34" charset="0"/>
            </a:endParaRPr>
          </a:p>
          <a:p>
            <a:r>
              <a:rPr lang="es-ES" sz="1600" dirty="0">
                <a:latin typeface="Century Gothic" panose="020B0502020202020204" pitchFamily="34" charset="0"/>
              </a:rPr>
              <a:t>La Agenda de la FCI 2020 tendrá en cuenta todas sus ideas y sugerencias y se centrará en el debate sobre el bienestar de los perros de todo el mundo y en asegurar el futuro de nuestra organización</a:t>
            </a:r>
            <a:r>
              <a:rPr lang="es-ES" sz="1600" dirty="0" smtClean="0">
                <a:latin typeface="Century Gothic" panose="020B0502020202020204" pitchFamily="34" charset="0"/>
              </a:rPr>
              <a:t>.</a:t>
            </a:r>
          </a:p>
          <a:p>
            <a:endParaRPr lang="fr-BE" sz="1600" dirty="0">
              <a:latin typeface="Century Gothic" panose="020B0502020202020204" pitchFamily="34" charset="0"/>
            </a:endParaRPr>
          </a:p>
          <a:p>
            <a:r>
              <a:rPr lang="es-ES" sz="1600" dirty="0">
                <a:latin typeface="Century Gothic" panose="020B0502020202020204" pitchFamily="34" charset="0"/>
              </a:rPr>
              <a:t>Esta Agenda dirigirá y orientará los debates del mundo </a:t>
            </a:r>
            <a:r>
              <a:rPr lang="es-ES" sz="1600" dirty="0" err="1">
                <a:latin typeface="Century Gothic" panose="020B0502020202020204" pitchFamily="34" charset="0"/>
              </a:rPr>
              <a:t>cinológico</a:t>
            </a:r>
            <a:r>
              <a:rPr lang="es-ES" sz="1600" dirty="0">
                <a:latin typeface="Century Gothic" panose="020B0502020202020204" pitchFamily="34" charset="0"/>
              </a:rPr>
              <a:t> a partir de 2016 y abordará cuatro temas generales: Bienestar del Perro, Legislaciones </a:t>
            </a:r>
            <a:r>
              <a:rPr lang="es-ES" sz="1600" dirty="0" err="1">
                <a:latin typeface="Century Gothic" panose="020B0502020202020204" pitchFamily="34" charset="0"/>
              </a:rPr>
              <a:t>anticaninas</a:t>
            </a:r>
            <a:r>
              <a:rPr lang="es-ES" sz="1600" dirty="0">
                <a:latin typeface="Century Gothic" panose="020B0502020202020204" pitchFamily="34" charset="0"/>
              </a:rPr>
              <a:t>, Cooperación y Juventud</a:t>
            </a:r>
            <a:r>
              <a:rPr lang="es-ES" sz="1600" dirty="0"/>
              <a:t>.</a:t>
            </a:r>
            <a:endParaRPr lang="fr-BE" sz="1600" dirty="0">
              <a:latin typeface="Century Gothic" panose="020B0502020202020204" pitchFamily="34" charset="0"/>
            </a:endParaRPr>
          </a:p>
        </p:txBody>
      </p:sp>
      <p:pic>
        <p:nvPicPr>
          <p:cNvPr id="4" name="Picture 3"/>
          <p:cNvPicPr>
            <a:picLocks noChangeAspect="1"/>
          </p:cNvPicPr>
          <p:nvPr/>
        </p:nvPicPr>
        <p:blipFill rotWithShape="1">
          <a:blip r:embed="rId2"/>
          <a:srcRect l="1368" r="12766"/>
          <a:stretch/>
        </p:blipFill>
        <p:spPr>
          <a:xfrm>
            <a:off x="0" y="0"/>
            <a:ext cx="3910194" cy="6858000"/>
          </a:xfrm>
          <a:prstGeom prst="rect">
            <a:avLst/>
          </a:prstGeom>
        </p:spPr>
      </p:pic>
      <p:pic>
        <p:nvPicPr>
          <p:cNvPr id="5" name="Picture 4" descr="FCI-AGENDA-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5335" y="6007216"/>
            <a:ext cx="1470228" cy="719921"/>
          </a:xfrm>
          <a:prstGeom prst="rect">
            <a:avLst/>
          </a:prstGeom>
        </p:spPr>
      </p:pic>
    </p:spTree>
    <p:extLst>
      <p:ext uri="{BB962C8B-B14F-4D97-AF65-F5344CB8AC3E}">
        <p14:creationId xmlns:p14="http://schemas.microsoft.com/office/powerpoint/2010/main" val="1304101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G_18977_01441.jpg"/>
          <p:cNvPicPr>
            <a:picLocks noGrp="1" noChangeAspect="1"/>
          </p:cNvPicPr>
          <p:nvPr>
            <p:ph idx="1"/>
          </p:nvPr>
        </p:nvPicPr>
        <p:blipFill>
          <a:blip r:embed="rId2">
            <a:extLst>
              <a:ext uri="{28A0092B-C50C-407E-A947-70E740481C1C}">
                <a14:useLocalDpi xmlns:a14="http://schemas.microsoft.com/office/drawing/2010/main" val="0"/>
              </a:ext>
            </a:extLst>
          </a:blip>
          <a:srcRect t="8753" b="8753"/>
          <a:stretch>
            <a:fillRect/>
          </a:stretch>
        </p:blipFill>
        <p:spPr>
          <a:xfrm>
            <a:off x="1935239" y="3481616"/>
            <a:ext cx="7234958" cy="3376383"/>
          </a:xfrm>
        </p:spPr>
      </p:pic>
      <p:sp>
        <p:nvSpPr>
          <p:cNvPr id="5" name="Content Placeholder 2"/>
          <p:cNvSpPr txBox="1">
            <a:spLocks/>
          </p:cNvSpPr>
          <p:nvPr/>
        </p:nvSpPr>
        <p:spPr>
          <a:xfrm>
            <a:off x="172317" y="1785148"/>
            <a:ext cx="8915133" cy="229001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50000"/>
              </a:lnSpc>
              <a:buNone/>
            </a:pPr>
            <a:r>
              <a:rPr lang="es-ES" sz="1600" dirty="0">
                <a:latin typeface="Century Gothic" panose="020B0502020202020204" pitchFamily="34" charset="0"/>
              </a:rPr>
              <a:t>La FCI </a:t>
            </a:r>
            <a:r>
              <a:rPr lang="es-ES" sz="1600" dirty="0" err="1">
                <a:latin typeface="Century Gothic" panose="020B0502020202020204" pitchFamily="34" charset="0"/>
              </a:rPr>
              <a:t>Youth</a:t>
            </a:r>
            <a:r>
              <a:rPr lang="es-ES" sz="1600" dirty="0">
                <a:latin typeface="Century Gothic" panose="020B0502020202020204" pitchFamily="34" charset="0"/>
              </a:rPr>
              <a:t> será un aspecto importante de nuestro futuro. Continuaré apoyando iniciativas juveniles en todos nuestros países para garantizar que seguiremos utilizando los mejores recursos humanos que mantendrán a la FCI en el futuro y preservarán la protección de los perros de pura raza.</a:t>
            </a:r>
            <a:endParaRPr lang="en-US" sz="1600" dirty="0">
              <a:latin typeface="Century Gothic" panose="020B0502020202020204" pitchFamily="34" charset="0"/>
            </a:endParaRPr>
          </a:p>
        </p:txBody>
      </p:sp>
      <p:pic>
        <p:nvPicPr>
          <p:cNvPr id="7" name="Picture 6" descr="FCI_Youth_hi-res-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65234"/>
            <a:ext cx="1837362" cy="1448934"/>
          </a:xfrm>
          <a:prstGeom prst="rect">
            <a:avLst/>
          </a:prstGeom>
        </p:spPr>
      </p:pic>
      <p:pic>
        <p:nvPicPr>
          <p:cNvPr id="8" name="Picture 7" descr="FCI-AGENDA-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5454" y="385262"/>
            <a:ext cx="2476907" cy="1212858"/>
          </a:xfrm>
          <a:prstGeom prst="rect">
            <a:avLst/>
          </a:prstGeom>
        </p:spPr>
      </p:pic>
    </p:spTree>
    <p:extLst>
      <p:ext uri="{BB962C8B-B14F-4D97-AF65-F5344CB8AC3E}">
        <p14:creationId xmlns:p14="http://schemas.microsoft.com/office/powerpoint/2010/main" val="905472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03B96736.jp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37451" r="20258"/>
          <a:stretch/>
        </p:blipFill>
        <p:spPr>
          <a:xfrm>
            <a:off x="-1" y="-1"/>
            <a:ext cx="4509565" cy="6851463"/>
          </a:xfrm>
        </p:spPr>
      </p:pic>
      <p:sp>
        <p:nvSpPr>
          <p:cNvPr id="4" name="Content Placeholder 3"/>
          <p:cNvSpPr>
            <a:spLocks noGrp="1"/>
          </p:cNvSpPr>
          <p:nvPr>
            <p:ph sz="half" idx="2"/>
          </p:nvPr>
        </p:nvSpPr>
        <p:spPr>
          <a:xfrm>
            <a:off x="4648200" y="1373777"/>
            <a:ext cx="4038600" cy="4525963"/>
          </a:xfrm>
        </p:spPr>
        <p:txBody>
          <a:bodyPr>
            <a:noAutofit/>
          </a:bodyPr>
          <a:lstStyle/>
          <a:p>
            <a:pPr marL="0" indent="0" algn="just">
              <a:lnSpc>
                <a:spcPct val="170000"/>
              </a:lnSpc>
              <a:buNone/>
            </a:pPr>
            <a:r>
              <a:rPr lang="es-ES" sz="1400" dirty="0">
                <a:latin typeface="Century Gothic" panose="020B0502020202020204" pitchFamily="34" charset="0"/>
              </a:rPr>
              <a:t>Tenemos que seguir apoyando a nuestros miembros en sus esfuerzos para proteger a los perros y su bienestar. Como la organización canina más importante, seguiremos apoyando la iniciativas que garanticen la salud y el futuro de perro, como la International </a:t>
            </a:r>
            <a:r>
              <a:rPr lang="es-ES" sz="1400" dirty="0" err="1">
                <a:latin typeface="Century Gothic" panose="020B0502020202020204" pitchFamily="34" charset="0"/>
              </a:rPr>
              <a:t>Partnership</a:t>
            </a:r>
            <a:r>
              <a:rPr lang="es-ES" sz="1400" dirty="0">
                <a:latin typeface="Century Gothic" panose="020B0502020202020204" pitchFamily="34" charset="0"/>
              </a:rPr>
              <a:t> </a:t>
            </a:r>
            <a:r>
              <a:rPr lang="es-ES" sz="1400" dirty="0" err="1">
                <a:latin typeface="Century Gothic" panose="020B0502020202020204" pitchFamily="34" charset="0"/>
              </a:rPr>
              <a:t>for</a:t>
            </a:r>
            <a:r>
              <a:rPr lang="es-ES" sz="1400" dirty="0">
                <a:latin typeface="Century Gothic" panose="020B0502020202020204" pitchFamily="34" charset="0"/>
              </a:rPr>
              <a:t> </a:t>
            </a:r>
            <a:r>
              <a:rPr lang="es-ES" sz="1400" dirty="0" err="1">
                <a:latin typeface="Century Gothic" panose="020B0502020202020204" pitchFamily="34" charset="0"/>
              </a:rPr>
              <a:t>Dogs</a:t>
            </a:r>
            <a:r>
              <a:rPr lang="es-ES" sz="1400" dirty="0">
                <a:latin typeface="Century Gothic" panose="020B0502020202020204" pitchFamily="34" charset="0"/>
              </a:rPr>
              <a:t> (Cooperación Internacional para los Perros) y cualquier otra iniciativa sin fines lucrativos. Las comisiones científica y de estándares de la FCI contribuirán a ese esfuerzo. Encomendaremos a nuestras comisiones las investigaciones específicas que contribuirán, con resultados importantes, al debate mundial del bienestar del perro.</a:t>
            </a:r>
            <a:endParaRPr lang="en-US" sz="1350" dirty="0">
              <a:latin typeface="Century Gothic" panose="020B0502020202020204" pitchFamily="34" charset="0"/>
            </a:endParaRPr>
          </a:p>
        </p:txBody>
      </p:sp>
      <p:pic>
        <p:nvPicPr>
          <p:cNvPr id="6" name="Picture 5" descr="FCI-AGENDA-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6176" y="228304"/>
            <a:ext cx="2476907" cy="1212858"/>
          </a:xfrm>
          <a:prstGeom prst="rect">
            <a:avLst/>
          </a:prstGeom>
        </p:spPr>
      </p:pic>
    </p:spTree>
    <p:extLst>
      <p:ext uri="{BB962C8B-B14F-4D97-AF65-F5344CB8AC3E}">
        <p14:creationId xmlns:p14="http://schemas.microsoft.com/office/powerpoint/2010/main" val="4270339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02G20650.jpg"/>
          <p:cNvPicPr>
            <a:picLocks noGrp="1" noChangeAspect="1"/>
          </p:cNvPicPr>
          <p:nvPr>
            <p:ph sz="half" idx="1"/>
          </p:nvPr>
        </p:nvPicPr>
        <p:blipFill>
          <a:blip r:embed="rId2">
            <a:extLst>
              <a:ext uri="{28A0092B-C50C-407E-A947-70E740481C1C}">
                <a14:useLocalDpi xmlns:a14="http://schemas.microsoft.com/office/drawing/2010/main" val="0"/>
              </a:ext>
            </a:extLst>
          </a:blip>
          <a:srcRect l="4351" r="4351"/>
          <a:stretch>
            <a:fillRect/>
          </a:stretch>
        </p:blipFill>
        <p:spPr>
          <a:xfrm>
            <a:off x="457200" y="159039"/>
            <a:ext cx="4038600" cy="4525963"/>
          </a:xfrm>
        </p:spPr>
      </p:pic>
      <p:sp>
        <p:nvSpPr>
          <p:cNvPr id="4" name="Content Placeholder 3"/>
          <p:cNvSpPr>
            <a:spLocks noGrp="1"/>
          </p:cNvSpPr>
          <p:nvPr>
            <p:ph sz="half" idx="2"/>
          </p:nvPr>
        </p:nvSpPr>
        <p:spPr>
          <a:xfrm>
            <a:off x="4648200" y="161120"/>
            <a:ext cx="4038600" cy="4525963"/>
          </a:xfrm>
        </p:spPr>
        <p:txBody>
          <a:bodyPr>
            <a:noAutofit/>
          </a:bodyPr>
          <a:lstStyle/>
          <a:p>
            <a:pPr marL="0" indent="0" algn="just">
              <a:lnSpc>
                <a:spcPct val="170000"/>
              </a:lnSpc>
              <a:buNone/>
            </a:pPr>
            <a:r>
              <a:rPr lang="es-ES" sz="1400" dirty="0">
                <a:latin typeface="Century Gothic" panose="020B0502020202020204" pitchFamily="34" charset="0"/>
              </a:rPr>
              <a:t>Las legislaciones </a:t>
            </a:r>
            <a:r>
              <a:rPr lang="es-ES" sz="1400" dirty="0" err="1">
                <a:latin typeface="Century Gothic" panose="020B0502020202020204" pitchFamily="34" charset="0"/>
              </a:rPr>
              <a:t>anticaninas</a:t>
            </a:r>
            <a:r>
              <a:rPr lang="es-ES" sz="1400" dirty="0">
                <a:latin typeface="Century Gothic" panose="020B0502020202020204" pitchFamily="34" charset="0"/>
              </a:rPr>
              <a:t> son la mayor amenaza para la </a:t>
            </a:r>
            <a:r>
              <a:rPr lang="es-ES" sz="1400" dirty="0" err="1">
                <a:latin typeface="Century Gothic" panose="020B0502020202020204" pitchFamily="34" charset="0"/>
              </a:rPr>
              <a:t>cinología</a:t>
            </a:r>
            <a:r>
              <a:rPr lang="es-ES" sz="1400" dirty="0">
                <a:latin typeface="Century Gothic" panose="020B0502020202020204" pitchFamily="34" charset="0"/>
              </a:rPr>
              <a:t>, los perros de pura raza y los propietarios de todo el mundo. Estas legislaciones se están introduciendo en nuestros países sin los datos científicos correctos y sin la experiencia de organizaciones caninas nacionales. Como los mayores defensores del perro, nosotros mismos las incluiremos en este debate y las conduciremos para proteger los intereses de los perros y de sus propietarios. La Agenda de la FCI 2020 desarrollará las medidas necesarias para hacer frente a este asunto, incluyendo un grupo de presión de la FCI dentro de la Comunidad Europea, para incluirnos en este importante debate a nivel nacional e internacional.</a:t>
            </a:r>
            <a:endParaRPr lang="en-US" sz="1350" dirty="0">
              <a:latin typeface="Century Gothic" panose="020B0502020202020204" pitchFamily="34" charset="0"/>
            </a:endParaRPr>
          </a:p>
        </p:txBody>
      </p:sp>
      <p:pic>
        <p:nvPicPr>
          <p:cNvPr id="6" name="Picture 5" descr="FCI-AGENDA-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319" y="5136814"/>
            <a:ext cx="2476907" cy="1212858"/>
          </a:xfrm>
          <a:prstGeom prst="rect">
            <a:avLst/>
          </a:prstGeom>
        </p:spPr>
      </p:pic>
    </p:spTree>
    <p:extLst>
      <p:ext uri="{BB962C8B-B14F-4D97-AF65-F5344CB8AC3E}">
        <p14:creationId xmlns:p14="http://schemas.microsoft.com/office/powerpoint/2010/main" val="1269226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03D26687.jp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8716" t="7455" r="9246" b="7455"/>
          <a:stretch/>
        </p:blipFill>
        <p:spPr>
          <a:xfrm>
            <a:off x="0" y="0"/>
            <a:ext cx="4723628" cy="6858000"/>
          </a:xfrm>
        </p:spPr>
      </p:pic>
      <p:sp>
        <p:nvSpPr>
          <p:cNvPr id="4" name="Content Placeholder 3"/>
          <p:cNvSpPr>
            <a:spLocks noGrp="1"/>
          </p:cNvSpPr>
          <p:nvPr>
            <p:ph sz="half" idx="2"/>
          </p:nvPr>
        </p:nvSpPr>
        <p:spPr>
          <a:xfrm>
            <a:off x="4890803" y="1456403"/>
            <a:ext cx="4038600" cy="4525963"/>
          </a:xfrm>
        </p:spPr>
        <p:txBody>
          <a:bodyPr>
            <a:noAutofit/>
          </a:bodyPr>
          <a:lstStyle/>
          <a:p>
            <a:pPr marL="0" indent="0" algn="just">
              <a:lnSpc>
                <a:spcPct val="170000"/>
              </a:lnSpc>
              <a:buNone/>
            </a:pPr>
            <a:r>
              <a:rPr lang="es-ES" sz="1600" dirty="0">
                <a:latin typeface="Century Gothic" panose="020B0502020202020204" pitchFamily="34" charset="0"/>
              </a:rPr>
              <a:t>Por último, pero no menos importante, y para mí el elemento más relevante de la Agenda de la FCI 2020, es la cooperación. Cooperación entre los miembros de la FCI, cooperación entre las personas que aman a los perros. Para poder alcanzar nuestra meta, es importante que trabajemos sobre el modo de cooperar. Diseñaremos las herramientas necesarias para escuchar a todos en la FCI.</a:t>
            </a:r>
            <a:endParaRPr lang="en-US" sz="1600" dirty="0">
              <a:latin typeface="Century Gothic" panose="020B0502020202020204" pitchFamily="34" charset="0"/>
            </a:endParaRPr>
          </a:p>
        </p:txBody>
      </p:sp>
      <p:pic>
        <p:nvPicPr>
          <p:cNvPr id="6" name="Picture 5" descr="FCI-AGENDA-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1592" y="228305"/>
            <a:ext cx="2476907" cy="1212858"/>
          </a:xfrm>
          <a:prstGeom prst="rect">
            <a:avLst/>
          </a:prstGeom>
        </p:spPr>
      </p:pic>
    </p:spTree>
    <p:extLst>
      <p:ext uri="{BB962C8B-B14F-4D97-AF65-F5344CB8AC3E}">
        <p14:creationId xmlns:p14="http://schemas.microsoft.com/office/powerpoint/2010/main" val="4215545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CI-AGENDA-01.png"/>
          <p:cNvPicPr>
            <a:picLocks noGrp="1" noChangeAspect="1"/>
          </p:cNvPicPr>
          <p:nvPr>
            <p:ph sz="half" idx="1"/>
          </p:nvPr>
        </p:nvPicPr>
        <p:blipFill>
          <a:blip r:embed="rId2">
            <a:extLst>
              <a:ext uri="{28A0092B-C50C-407E-A947-70E740481C1C}">
                <a14:useLocalDpi xmlns:a14="http://schemas.microsoft.com/office/drawing/2010/main" val="0"/>
              </a:ext>
            </a:extLst>
          </a:blip>
          <a:srcRect l="-31074" r="-31074"/>
          <a:stretch>
            <a:fillRect/>
          </a:stretch>
        </p:blipFill>
        <p:spPr>
          <a:xfrm>
            <a:off x="-32079" y="499412"/>
            <a:ext cx="4680279" cy="5245077"/>
          </a:xfrm>
        </p:spPr>
      </p:pic>
      <p:sp>
        <p:nvSpPr>
          <p:cNvPr id="4" name="Content Placeholder 3"/>
          <p:cNvSpPr>
            <a:spLocks noGrp="1"/>
          </p:cNvSpPr>
          <p:nvPr>
            <p:ph sz="half" idx="2"/>
          </p:nvPr>
        </p:nvSpPr>
        <p:spPr>
          <a:xfrm>
            <a:off x="4505492" y="670639"/>
            <a:ext cx="4038600" cy="5626751"/>
          </a:xfrm>
        </p:spPr>
        <p:txBody>
          <a:bodyPr>
            <a:normAutofit/>
          </a:bodyPr>
          <a:lstStyle/>
          <a:p>
            <a:pPr marL="0" indent="0">
              <a:buNone/>
            </a:pPr>
            <a:r>
              <a:rPr lang="es-ES" sz="1600" dirty="0">
                <a:latin typeface="Century Gothic" panose="020B0502020202020204" pitchFamily="34" charset="0"/>
              </a:rPr>
              <a:t>El progreso necesita cooperación. El futuro de la FCI nos necesita. Creo que podemos abordar juntos el futuro porque no estamos divididos, como podrían decir algunos. La FCI es mayor que la suma de nuestras ambiciones individuales y seguimos siendo más que un conjunto de países grandes y pequeños</a:t>
            </a:r>
            <a:r>
              <a:rPr lang="es-ES" sz="1600" dirty="0" smtClean="0">
                <a:latin typeface="Century Gothic" panose="020B0502020202020204" pitchFamily="34" charset="0"/>
              </a:rPr>
              <a:t>.</a:t>
            </a:r>
          </a:p>
          <a:p>
            <a:pPr marL="0" indent="0">
              <a:buNone/>
            </a:pPr>
            <a:endParaRPr lang="fr-BE" sz="1600" dirty="0">
              <a:latin typeface="Century Gothic" panose="020B0502020202020204" pitchFamily="34" charset="0"/>
            </a:endParaRPr>
          </a:p>
          <a:p>
            <a:pPr marL="0" indent="0">
              <a:buNone/>
            </a:pPr>
            <a:r>
              <a:rPr lang="es-ES" sz="1600" dirty="0">
                <a:latin typeface="Century Gothic" panose="020B0502020202020204" pitchFamily="34" charset="0"/>
              </a:rPr>
              <a:t>Juntos, con su ayuda, continuaremos hacia adelante y recordaremos al mundo de la </a:t>
            </a:r>
            <a:r>
              <a:rPr lang="es-ES" sz="1600" dirty="0" err="1">
                <a:latin typeface="Century Gothic" panose="020B0502020202020204" pitchFamily="34" charset="0"/>
              </a:rPr>
              <a:t>cinología</a:t>
            </a:r>
            <a:r>
              <a:rPr lang="es-ES" sz="1600" dirty="0">
                <a:latin typeface="Century Gothic" panose="020B0502020202020204" pitchFamily="34" charset="0"/>
              </a:rPr>
              <a:t> que somos la organización para perros más grande e importante de todo el mundo. Somos y siempre seremos la </a:t>
            </a:r>
            <a:r>
              <a:rPr lang="es-ES" sz="1600" dirty="0" err="1">
                <a:latin typeface="Century Gothic" panose="020B0502020202020204" pitchFamily="34" charset="0"/>
              </a:rPr>
              <a:t>Fédération</a:t>
            </a:r>
            <a:r>
              <a:rPr lang="es-ES" sz="1600" dirty="0">
                <a:latin typeface="Century Gothic" panose="020B0502020202020204" pitchFamily="34" charset="0"/>
              </a:rPr>
              <a:t> Cynologique </a:t>
            </a:r>
            <a:r>
              <a:rPr lang="es-ES" sz="1600" dirty="0" err="1">
                <a:latin typeface="Century Gothic" panose="020B0502020202020204" pitchFamily="34" charset="0"/>
              </a:rPr>
              <a:t>Internationale</a:t>
            </a:r>
            <a:r>
              <a:rPr lang="es-ES" sz="1600" dirty="0">
                <a:latin typeface="Century Gothic" panose="020B0502020202020204" pitchFamily="34" charset="0"/>
              </a:rPr>
              <a:t>.</a:t>
            </a:r>
            <a:endParaRPr lang="en-US" sz="1600" dirty="0">
              <a:latin typeface="Century Gothic" panose="020B0502020202020204" pitchFamily="34" charset="0"/>
            </a:endParaRPr>
          </a:p>
        </p:txBody>
      </p:sp>
    </p:spTree>
    <p:extLst>
      <p:ext uri="{BB962C8B-B14F-4D97-AF65-F5344CB8AC3E}">
        <p14:creationId xmlns:p14="http://schemas.microsoft.com/office/powerpoint/2010/main" val="31383262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xecutive">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90</TotalTime>
  <Words>541</Words>
  <Application>Microsoft Office PowerPoint</Application>
  <PresentationFormat>Affichage à l'écran (4:3)</PresentationFormat>
  <Paragraphs>14</Paragraphs>
  <Slides>7</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7</vt:i4>
      </vt:variant>
    </vt:vector>
  </HeadingPairs>
  <TitlesOfParts>
    <vt:vector size="11" baseType="lpstr">
      <vt:lpstr>Arial</vt:lpstr>
      <vt:lpstr>Century Gothic</vt:lpstr>
      <vt:lpstr>Palatino Linotype</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Miguel Casellas</dc:creator>
  <cp:lastModifiedBy>Maria Luna Duran</cp:lastModifiedBy>
  <cp:revision>9</cp:revision>
  <dcterms:created xsi:type="dcterms:W3CDTF">2015-06-29T21:23:30Z</dcterms:created>
  <dcterms:modified xsi:type="dcterms:W3CDTF">2015-07-06T09:53:22Z</dcterms:modified>
</cp:coreProperties>
</file>